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3" r:id="rId25"/>
    <p:sldId id="279" r:id="rId26"/>
    <p:sldId id="280" r:id="rId27"/>
    <p:sldId id="281" r:id="rId28"/>
    <p:sldId id="282" r:id="rId29"/>
  </p:sldIdLst>
  <p:sldSz cx="18288000" cy="10287000"/>
  <p:notesSz cx="6858000" cy="9144000"/>
  <p:embeddedFontLst>
    <p:embeddedFont>
      <p:font typeface="Times New Roman Bold" panose="02020803070505020304" pitchFamily="18" charset="0"/>
      <p:regular r:id="rId30"/>
      <p:bold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82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C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718186">
            <a:off x="2227283" y="5351176"/>
            <a:ext cx="3774176" cy="3788382"/>
          </a:xfrm>
          <a:custGeom>
            <a:avLst/>
            <a:gdLst/>
            <a:ahLst/>
            <a:cxnLst/>
            <a:rect l="l" t="t" r="r" b="b"/>
            <a:pathLst>
              <a:path w="3774176" h="3788382">
                <a:moveTo>
                  <a:pt x="0" y="0"/>
                </a:moveTo>
                <a:lnTo>
                  <a:pt x="3774175" y="0"/>
                </a:lnTo>
                <a:lnTo>
                  <a:pt x="3774175" y="3788382"/>
                </a:lnTo>
                <a:lnTo>
                  <a:pt x="0" y="37883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4762579">
            <a:off x="12280728" y="5371325"/>
            <a:ext cx="3864004" cy="3748084"/>
          </a:xfrm>
          <a:custGeom>
            <a:avLst/>
            <a:gdLst/>
            <a:ahLst/>
            <a:cxnLst/>
            <a:rect l="l" t="t" r="r" b="b"/>
            <a:pathLst>
              <a:path w="3864004" h="3748084">
                <a:moveTo>
                  <a:pt x="0" y="0"/>
                </a:moveTo>
                <a:lnTo>
                  <a:pt x="3864004" y="0"/>
                </a:lnTo>
                <a:lnTo>
                  <a:pt x="3864004" y="3748084"/>
                </a:lnTo>
                <a:lnTo>
                  <a:pt x="0" y="37480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2381771" y="1631195"/>
            <a:ext cx="13524458" cy="2061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38"/>
              </a:lnSpc>
            </a:pPr>
            <a:r>
              <a:rPr lang="en-US" sz="66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Electric Guitar Body Detection: A Machine Vision Approach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296221" y="3954052"/>
            <a:ext cx="9695557" cy="584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25"/>
              </a:lnSpc>
              <a:spcBef>
                <a:spcPct val="0"/>
              </a:spcBef>
            </a:pPr>
            <a:r>
              <a:rPr lang="en-US" sz="3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Exploring Template Matching and Haar Classifiers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129780" y="5557602"/>
            <a:ext cx="6028440" cy="213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37"/>
              </a:lnSpc>
            </a:pPr>
            <a:r>
              <a:rPr lang="en-US" sz="2902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Composition:</a:t>
            </a:r>
          </a:p>
          <a:p>
            <a:pPr algn="ctr">
              <a:lnSpc>
                <a:spcPts val="3337"/>
              </a:lnSpc>
            </a:pPr>
            <a:r>
              <a:rPr lang="en-US" sz="2902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...</a:t>
            </a:r>
          </a:p>
          <a:p>
            <a:pPr algn="ctr">
              <a:lnSpc>
                <a:spcPts val="3337"/>
              </a:lnSpc>
            </a:pPr>
            <a:r>
              <a:rPr lang="en-US" sz="2902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...</a:t>
            </a:r>
          </a:p>
          <a:p>
            <a:pPr algn="ctr">
              <a:lnSpc>
                <a:spcPts val="3337"/>
              </a:lnSpc>
            </a:pPr>
            <a:r>
              <a:rPr lang="en-US" sz="2902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...</a:t>
            </a:r>
          </a:p>
          <a:p>
            <a:pPr algn="ctr">
              <a:lnSpc>
                <a:spcPts val="3337"/>
              </a:lnSpc>
              <a:spcBef>
                <a:spcPct val="0"/>
              </a:spcBef>
            </a:pPr>
            <a:r>
              <a:rPr lang="en-US" sz="2902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...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-168780" y="1682114"/>
            <a:ext cx="7583194" cy="5779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Canny Edge Detection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Preserve more details.</a:t>
            </a:r>
          </a:p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Filling-in the detected edges</a:t>
            </a: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“Closing operation”</a:t>
            </a:r>
          </a:p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Largtest Contour Detection &amp; Closing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CHAIN_APPROX_SIMPLE function for efficiency purposes.</a:t>
            </a:r>
          </a:p>
        </p:txBody>
      </p:sp>
      <p:sp>
        <p:nvSpPr>
          <p:cNvPr id="4" name="Freeform 4"/>
          <p:cNvSpPr/>
          <p:nvPr/>
        </p:nvSpPr>
        <p:spPr>
          <a:xfrm>
            <a:off x="8081594" y="2263954"/>
            <a:ext cx="3366670" cy="6994346"/>
          </a:xfrm>
          <a:custGeom>
            <a:avLst/>
            <a:gdLst/>
            <a:ahLst/>
            <a:cxnLst/>
            <a:rect l="l" t="t" r="r" b="b"/>
            <a:pathLst>
              <a:path w="3366670" h="6994346">
                <a:moveTo>
                  <a:pt x="0" y="0"/>
                </a:moveTo>
                <a:lnTo>
                  <a:pt x="3366669" y="0"/>
                </a:lnTo>
                <a:lnTo>
                  <a:pt x="3366669" y="6994346"/>
                </a:lnTo>
                <a:lnTo>
                  <a:pt x="0" y="69943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893" r="-4954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2012171" y="2263954"/>
            <a:ext cx="2707809" cy="6994346"/>
          </a:xfrm>
          <a:custGeom>
            <a:avLst/>
            <a:gdLst/>
            <a:ahLst/>
            <a:cxnLst/>
            <a:rect l="l" t="t" r="r" b="b"/>
            <a:pathLst>
              <a:path w="2707809" h="6994346">
                <a:moveTo>
                  <a:pt x="0" y="0"/>
                </a:moveTo>
                <a:lnTo>
                  <a:pt x="2707809" y="0"/>
                </a:lnTo>
                <a:lnTo>
                  <a:pt x="2707809" y="6994346"/>
                </a:lnTo>
                <a:lnTo>
                  <a:pt x="0" y="69943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2684" r="-7302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2122279" y="525328"/>
            <a:ext cx="15285300" cy="921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Approach 1 - Steps Implemented</a:t>
            </a:r>
          </a:p>
        </p:txBody>
      </p:sp>
      <p:sp>
        <p:nvSpPr>
          <p:cNvPr id="7" name="Freeform 7"/>
          <p:cNvSpPr/>
          <p:nvPr/>
        </p:nvSpPr>
        <p:spPr>
          <a:xfrm>
            <a:off x="15073435" y="2263954"/>
            <a:ext cx="2853131" cy="6994346"/>
          </a:xfrm>
          <a:custGeom>
            <a:avLst/>
            <a:gdLst/>
            <a:ahLst/>
            <a:cxnLst/>
            <a:rect l="l" t="t" r="r" b="b"/>
            <a:pathLst>
              <a:path w="2853131" h="6994346">
                <a:moveTo>
                  <a:pt x="0" y="0"/>
                </a:moveTo>
                <a:lnTo>
                  <a:pt x="2853132" y="0"/>
                </a:lnTo>
                <a:lnTo>
                  <a:pt x="2853132" y="6994346"/>
                </a:lnTo>
                <a:lnTo>
                  <a:pt x="0" y="69943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6928" r="-67186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4260619"/>
            <a:ext cx="4339575" cy="4422983"/>
          </a:xfrm>
          <a:custGeom>
            <a:avLst/>
            <a:gdLst/>
            <a:ahLst/>
            <a:cxnLst/>
            <a:rect l="l" t="t" r="r" b="b"/>
            <a:pathLst>
              <a:path w="4339575" h="4422983">
                <a:moveTo>
                  <a:pt x="0" y="0"/>
                </a:moveTo>
                <a:lnTo>
                  <a:pt x="4339575" y="0"/>
                </a:lnTo>
                <a:lnTo>
                  <a:pt x="4339575" y="4422983"/>
                </a:lnTo>
                <a:lnTo>
                  <a:pt x="0" y="44229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61" r="-96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4530517" y="4260619"/>
            <a:ext cx="4422983" cy="4422983"/>
          </a:xfrm>
          <a:custGeom>
            <a:avLst/>
            <a:gdLst/>
            <a:ahLst/>
            <a:cxnLst/>
            <a:rect l="l" t="t" r="r" b="b"/>
            <a:pathLst>
              <a:path w="4422983" h="4422983">
                <a:moveTo>
                  <a:pt x="0" y="0"/>
                </a:moveTo>
                <a:lnTo>
                  <a:pt x="4422983" y="0"/>
                </a:lnTo>
                <a:lnTo>
                  <a:pt x="4422983" y="4422983"/>
                </a:lnTo>
                <a:lnTo>
                  <a:pt x="0" y="44229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188242" y="4260619"/>
            <a:ext cx="4422983" cy="4422983"/>
          </a:xfrm>
          <a:custGeom>
            <a:avLst/>
            <a:gdLst/>
            <a:ahLst/>
            <a:cxnLst/>
            <a:rect l="l" t="t" r="r" b="b"/>
            <a:pathLst>
              <a:path w="4422983" h="4422983">
                <a:moveTo>
                  <a:pt x="0" y="0"/>
                </a:moveTo>
                <a:lnTo>
                  <a:pt x="4422983" y="0"/>
                </a:lnTo>
                <a:lnTo>
                  <a:pt x="4422983" y="4422983"/>
                </a:lnTo>
                <a:lnTo>
                  <a:pt x="0" y="44229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3865017" y="4260619"/>
            <a:ext cx="4422983" cy="4422983"/>
          </a:xfrm>
          <a:custGeom>
            <a:avLst/>
            <a:gdLst/>
            <a:ahLst/>
            <a:cxnLst/>
            <a:rect l="l" t="t" r="r" b="b"/>
            <a:pathLst>
              <a:path w="4422983" h="4422983">
                <a:moveTo>
                  <a:pt x="0" y="0"/>
                </a:moveTo>
                <a:lnTo>
                  <a:pt x="4422983" y="0"/>
                </a:lnTo>
                <a:lnTo>
                  <a:pt x="4422983" y="4422983"/>
                </a:lnTo>
                <a:lnTo>
                  <a:pt x="0" y="44229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2122279" y="525328"/>
            <a:ext cx="15285300" cy="921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Approach 1 - Generalized Templates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03283" y="3643496"/>
            <a:ext cx="1333009" cy="584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25"/>
              </a:lnSpc>
              <a:spcBef>
                <a:spcPct val="0"/>
              </a:spcBef>
            </a:pPr>
            <a:r>
              <a:rPr lang="en-US" sz="35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075504" y="3643496"/>
            <a:ext cx="1333009" cy="584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25"/>
              </a:lnSpc>
              <a:spcBef>
                <a:spcPct val="0"/>
              </a:spcBef>
            </a:pPr>
            <a:r>
              <a:rPr lang="en-US" sz="35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647013" y="3643496"/>
            <a:ext cx="1333009" cy="584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25"/>
              </a:lnSpc>
              <a:spcBef>
                <a:spcPct val="0"/>
              </a:spcBef>
            </a:pPr>
            <a:r>
              <a:rPr lang="en-US" sz="35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LP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410004" y="3643496"/>
            <a:ext cx="1333009" cy="584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25"/>
              </a:lnSpc>
              <a:spcBef>
                <a:spcPct val="0"/>
              </a:spcBef>
            </a:pPr>
            <a:r>
              <a:rPr lang="en-US" sz="35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-168780" y="1682114"/>
            <a:ext cx="18296530" cy="16363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Mask Generalization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Done via iterating over (~100) images of each type and averaging the results.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13993" y="2132833"/>
            <a:ext cx="14860014" cy="7430007"/>
          </a:xfrm>
          <a:custGeom>
            <a:avLst/>
            <a:gdLst/>
            <a:ahLst/>
            <a:cxnLst/>
            <a:rect l="l" t="t" r="r" b="b"/>
            <a:pathLst>
              <a:path w="14860014" h="7430007">
                <a:moveTo>
                  <a:pt x="0" y="0"/>
                </a:moveTo>
                <a:lnTo>
                  <a:pt x="14860014" y="0"/>
                </a:lnTo>
                <a:lnTo>
                  <a:pt x="14860014" y="7430008"/>
                </a:lnTo>
                <a:lnTo>
                  <a:pt x="0" y="74300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974000" y="170803"/>
            <a:ext cx="15285300" cy="1721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Approach 1 - Matching Example w/o Rotation &amp; Scaling Considerations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122279" y="284370"/>
            <a:ext cx="15285300" cy="1721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Approach 1 - Matching Example w Rotation &amp; Scaling Considerations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474991" y="4640128"/>
            <a:ext cx="5338018" cy="921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  <a:spcBef>
                <a:spcPct val="0"/>
              </a:spcBef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JESU CHRISTO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122279" y="525328"/>
            <a:ext cx="15285300" cy="921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Approach 2 - Haar Classifier Approach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9021" y="1985668"/>
            <a:ext cx="14904592" cy="4951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Motivation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Failure of previous naive approach to generalize on suboptimal images. 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Haar approach: initially developed for face-detection applications.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However, guitars also bear characteristics that portray high variance between cases yet their position and overall outline is predictable, at least among guitars of the same type.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9021" y="6866600"/>
            <a:ext cx="14904592" cy="32937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End Goal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Training and usage of a Haar Classifier for guitar detection on images.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Then, should this succeed, we could develop multiple classifiers to try and detect the various types, should a guitar exist on an image.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122279" y="525328"/>
            <a:ext cx="15285300" cy="921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Approach 2 - Challenges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9021" y="1985668"/>
            <a:ext cx="14904592" cy="66084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No Training nor Testing Datasets Available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Unable to find any training dataset containing annotated guitar objects</a:t>
            </a:r>
          </a:p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Visual Complexity of Guitars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Variations in guitar features probably higher than facial characteristics - potential need for very large scale training set.</a:t>
            </a:r>
          </a:p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Limited Computational Resources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were only able to execute a local implementation of this approach, allowing only for a short training period of our algorithm.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82346" y="1985668"/>
            <a:ext cx="14904592" cy="66084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Dataset Preparation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“</a:t>
            </a: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Positive Images”/Training set: manually-annotated 250 guitar images from Thomann via the OpenCV Haar Annotation Tool.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“Negative Images”/Testing set: diverse samples of non-guitar images drawn from stock image websites (50 images total). 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 images converted to resized (600x600) and converted to grayscale.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Gaussian smoothing was implemented for noise reduction.</a:t>
            </a:r>
          </a:p>
          <a:p>
            <a:pPr algn="l">
              <a:lnSpc>
                <a:spcPts val="6599"/>
              </a:lnSpc>
            </a:pPr>
            <a:endParaRPr lang="en-US" sz="3299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5005988" y="200545"/>
            <a:ext cx="3123801" cy="6356958"/>
          </a:xfrm>
          <a:custGeom>
            <a:avLst/>
            <a:gdLst/>
            <a:ahLst/>
            <a:cxnLst/>
            <a:rect l="l" t="t" r="r" b="b"/>
            <a:pathLst>
              <a:path w="3123801" h="6356958">
                <a:moveTo>
                  <a:pt x="0" y="0"/>
                </a:moveTo>
                <a:lnTo>
                  <a:pt x="3123801" y="0"/>
                </a:lnTo>
                <a:lnTo>
                  <a:pt x="3123801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6874" r="-4746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5400000">
            <a:off x="14091813" y="6120664"/>
            <a:ext cx="3229169" cy="4846783"/>
          </a:xfrm>
          <a:custGeom>
            <a:avLst/>
            <a:gdLst/>
            <a:ahLst/>
            <a:cxnLst/>
            <a:rect l="l" t="t" r="r" b="b"/>
            <a:pathLst>
              <a:path w="3229169" h="4846783">
                <a:moveTo>
                  <a:pt x="0" y="0"/>
                </a:moveTo>
                <a:lnTo>
                  <a:pt x="3229169" y="0"/>
                </a:lnTo>
                <a:lnTo>
                  <a:pt x="3229169" y="4846783"/>
                </a:lnTo>
                <a:lnTo>
                  <a:pt x="0" y="48467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2122279" y="525328"/>
            <a:ext cx="15285300" cy="921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Approach 2 - Steps Implemented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49021" y="1985668"/>
            <a:ext cx="18537488" cy="59035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Training based on the AdaBoost algorithm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Sticked to the enhanced implementation of Viola and Jones (2001).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Considered a 24x24 sliding window, allowed for 15 training stages, with a max false alarm rate of 0.3. </a:t>
            </a:r>
          </a:p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Performance Metrics:</a:t>
            </a: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false negative/alarm rate - “achieved” with 15 rounds of training.</a:t>
            </a:r>
          </a:p>
          <a:p>
            <a:pPr algn="l">
              <a:lnSpc>
                <a:spcPts val="3761"/>
              </a:lnSpc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Number of unique features given windowSize [24,24] : 261600</a:t>
            </a:r>
          </a:p>
          <a:p>
            <a:pPr algn="l">
              <a:lnSpc>
                <a:spcPts val="3761"/>
              </a:lnSpc>
            </a:pPr>
            <a:endParaRPr lang="en-US" sz="3299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>
              <a:lnSpc>
                <a:spcPts val="6599"/>
              </a:lnSpc>
            </a:pPr>
            <a:endParaRPr lang="en-US" sz="3299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49021" y="6954099"/>
            <a:ext cx="10043999" cy="1494512"/>
          </a:xfrm>
          <a:custGeom>
            <a:avLst/>
            <a:gdLst/>
            <a:ahLst/>
            <a:cxnLst/>
            <a:rect l="l" t="t" r="r" b="b"/>
            <a:pathLst>
              <a:path w="10043999" h="1494512">
                <a:moveTo>
                  <a:pt x="0" y="0"/>
                </a:moveTo>
                <a:lnTo>
                  <a:pt x="10044000" y="0"/>
                </a:lnTo>
                <a:lnTo>
                  <a:pt x="10044000" y="1494512"/>
                </a:lnTo>
                <a:lnTo>
                  <a:pt x="0" y="14945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2122279" y="525328"/>
            <a:ext cx="15285300" cy="921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Approach 2 - Steps Implemented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864662" y="1986443"/>
            <a:ext cx="7292283" cy="7645907"/>
          </a:xfrm>
          <a:custGeom>
            <a:avLst/>
            <a:gdLst/>
            <a:ahLst/>
            <a:cxnLst/>
            <a:rect l="l" t="t" r="r" b="b"/>
            <a:pathLst>
              <a:path w="7292283" h="7645907">
                <a:moveTo>
                  <a:pt x="0" y="0"/>
                </a:moveTo>
                <a:lnTo>
                  <a:pt x="7292283" y="0"/>
                </a:lnTo>
                <a:lnTo>
                  <a:pt x="7292283" y="7645907"/>
                </a:lnTo>
                <a:lnTo>
                  <a:pt x="0" y="76459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2122279" y="525328"/>
            <a:ext cx="15285300" cy="921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Approach 2 - Results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9021" y="1985668"/>
            <a:ext cx="10715640" cy="4122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Very Limited Training Period - Less than 90'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algorithm seems to have been able to only capture the ‘neck’ feature of guitars.</a:t>
            </a:r>
          </a:p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Due to the very limited performance, we </a:t>
            </a: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abandoned</a:t>
            </a: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this approach.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122279" y="525328"/>
            <a:ext cx="15285300" cy="1721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Approach 3 - Dominant Gradient Orientation-based Template Matching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9021" y="2061868"/>
            <a:ext cx="17981432" cy="5779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Motivation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Extremely high simplicity of the first naive approach, and very bad results of the second one.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Extremely interesting paper by Daftry et al. (2021) on how NASA utilized this approach for sample-tube detection on its Perseverance rover on Mars.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Promised a color- and contrast-agnostic system, working well on texture-less objects. 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Basis of this approach: the gradient orientations of the dominant (gradient magnitude-wise) color channel on the silhouette/outline of the features of interest.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381771" y="431348"/>
            <a:ext cx="13524458" cy="1099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38"/>
              </a:lnSpc>
            </a:pPr>
            <a:r>
              <a:rPr lang="en-US" sz="66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Research Goals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097553" y="2360222"/>
            <a:ext cx="14092894" cy="32937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just">
              <a:lnSpc>
                <a:spcPts val="6599"/>
              </a:lnSpc>
              <a:buFont typeface="Arial"/>
              <a:buChar char="•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 a tool to detect and classify guitar body types in images</a:t>
            </a:r>
          </a:p>
          <a:p>
            <a:pPr marL="712467" lvl="1" indent="-356233" algn="just">
              <a:lnSpc>
                <a:spcPts val="6599"/>
              </a:lnSpc>
              <a:buFont typeface="Arial"/>
              <a:buChar char="•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Improve automation in image-based content tagging</a:t>
            </a:r>
          </a:p>
          <a:p>
            <a:pPr marL="712467" lvl="1" indent="-356233" algn="just">
              <a:lnSpc>
                <a:spcPts val="6599"/>
              </a:lnSpc>
              <a:buFont typeface="Arial"/>
              <a:buChar char="•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Make progress towards the analysis of the impact of guitar body types physical characteristics in audiovisual advertising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8855367" y="2410777"/>
            <a:ext cx="4340462" cy="7003032"/>
          </a:xfrm>
          <a:custGeom>
            <a:avLst/>
            <a:gdLst/>
            <a:ahLst/>
            <a:cxnLst/>
            <a:rect l="l" t="t" r="r" b="b"/>
            <a:pathLst>
              <a:path w="4340462" h="7003032">
                <a:moveTo>
                  <a:pt x="0" y="0"/>
                </a:moveTo>
                <a:lnTo>
                  <a:pt x="4340462" y="0"/>
                </a:lnTo>
                <a:lnTo>
                  <a:pt x="4340462" y="7003032"/>
                </a:lnTo>
                <a:lnTo>
                  <a:pt x="0" y="70030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927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3367999" y="2410777"/>
            <a:ext cx="4670664" cy="7003032"/>
          </a:xfrm>
          <a:custGeom>
            <a:avLst/>
            <a:gdLst/>
            <a:ahLst/>
            <a:cxnLst/>
            <a:rect l="l" t="t" r="r" b="b"/>
            <a:pathLst>
              <a:path w="4670664" h="7003032">
                <a:moveTo>
                  <a:pt x="0" y="0"/>
                </a:moveTo>
                <a:lnTo>
                  <a:pt x="4670664" y="0"/>
                </a:lnTo>
                <a:lnTo>
                  <a:pt x="4670664" y="7003032"/>
                </a:lnTo>
                <a:lnTo>
                  <a:pt x="0" y="70030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2023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2122279" y="525328"/>
            <a:ext cx="15285300" cy="1721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Approach 3 - Dominant Gradient Orientation-based Template Matching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-250772" y="2096452"/>
            <a:ext cx="9195755" cy="5779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Methodology for Template Creation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 of our experience - two guitar features are the most telling of its body type; the head and the upper parts of its body.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previously used “positive” images served us well in creating templates for these two features based on these features.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4115843" y="6020395"/>
            <a:ext cx="2214631" cy="4179224"/>
          </a:xfrm>
          <a:custGeom>
            <a:avLst/>
            <a:gdLst/>
            <a:ahLst/>
            <a:cxnLst/>
            <a:rect l="l" t="t" r="r" b="b"/>
            <a:pathLst>
              <a:path w="2214631" h="4179224">
                <a:moveTo>
                  <a:pt x="0" y="0"/>
                </a:moveTo>
                <a:lnTo>
                  <a:pt x="2214631" y="0"/>
                </a:lnTo>
                <a:lnTo>
                  <a:pt x="2214631" y="4179223"/>
                </a:lnTo>
                <a:lnTo>
                  <a:pt x="0" y="41792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144000" y="6020395"/>
            <a:ext cx="5110616" cy="3732472"/>
          </a:xfrm>
          <a:custGeom>
            <a:avLst/>
            <a:gdLst/>
            <a:ahLst/>
            <a:cxnLst/>
            <a:rect l="l" t="t" r="r" b="b"/>
            <a:pathLst>
              <a:path w="5110616" h="3732472">
                <a:moveTo>
                  <a:pt x="0" y="0"/>
                </a:moveTo>
                <a:lnTo>
                  <a:pt x="5110616" y="0"/>
                </a:lnTo>
                <a:lnTo>
                  <a:pt x="5110616" y="3732472"/>
                </a:lnTo>
                <a:lnTo>
                  <a:pt x="0" y="37324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2122279" y="525328"/>
            <a:ext cx="15285300" cy="1721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Approach 3 - Dominant Gradient Orientation-based Template Matching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-250772" y="2096452"/>
            <a:ext cx="17510072" cy="32937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Methodology for Template Creation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each type of guitar: iterated over all relevant images (after Gaussian blurring on each color channel, separately).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Every pixel of these two features was represented by the 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4115843" y="6020395"/>
            <a:ext cx="2214631" cy="4179224"/>
          </a:xfrm>
          <a:custGeom>
            <a:avLst/>
            <a:gdLst/>
            <a:ahLst/>
            <a:cxnLst/>
            <a:rect l="l" t="t" r="r" b="b"/>
            <a:pathLst>
              <a:path w="2214631" h="4179224">
                <a:moveTo>
                  <a:pt x="0" y="0"/>
                </a:moveTo>
                <a:lnTo>
                  <a:pt x="2214631" y="0"/>
                </a:lnTo>
                <a:lnTo>
                  <a:pt x="2214631" y="4179223"/>
                </a:lnTo>
                <a:lnTo>
                  <a:pt x="0" y="41792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144000" y="6020395"/>
            <a:ext cx="5110616" cy="3732472"/>
          </a:xfrm>
          <a:custGeom>
            <a:avLst/>
            <a:gdLst/>
            <a:ahLst/>
            <a:cxnLst/>
            <a:rect l="l" t="t" r="r" b="b"/>
            <a:pathLst>
              <a:path w="5110616" h="3732472">
                <a:moveTo>
                  <a:pt x="0" y="0"/>
                </a:moveTo>
                <a:lnTo>
                  <a:pt x="5110616" y="0"/>
                </a:lnTo>
                <a:lnTo>
                  <a:pt x="5110616" y="3732472"/>
                </a:lnTo>
                <a:lnTo>
                  <a:pt x="0" y="37324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2122279" y="525328"/>
            <a:ext cx="15285300" cy="1721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Approach 3 - Dominant Gradient Orientation-based Template Matching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-250772" y="2096452"/>
            <a:ext cx="17510072" cy="32937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Methodology for Template Creation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each type of guitar: iterated over all relevant images (after Gaussian blurring on each color channel, separately).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Every pixel of these two features was represented by the 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122279" y="525328"/>
            <a:ext cx="15285300" cy="1721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Approach 3 - Dominant Gradient Orientation-based Template Matching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-250772" y="2096452"/>
            <a:ext cx="17510072" cy="5779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Methodology for Template Matching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Retained the same considerations pertaining to image pyramids and rotation augmentation.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Target images were represented as well based on their dominant gradient orientation on each pixel.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However, different thresholding values were necessary for matching the two different types of templates.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CE07DF-1390-C05D-BD6D-E6AD450B7C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329C7EF-09A0-58E6-A833-F9CA230F9B2A}"/>
              </a:ext>
            </a:extLst>
          </p:cNvPr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0D1AF494-061E-A96E-A5DF-F40D0D27BF9E}"/>
              </a:ext>
            </a:extLst>
          </p:cNvPr>
          <p:cNvSpPr txBox="1"/>
          <p:nvPr/>
        </p:nvSpPr>
        <p:spPr>
          <a:xfrm>
            <a:off x="2122279" y="525328"/>
            <a:ext cx="15285300" cy="820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Approach 3 – Steps to Achieve</a:t>
            </a: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E3650265-B75B-E304-4EBC-1365EA417F2C}"/>
              </a:ext>
            </a:extLst>
          </p:cNvPr>
          <p:cNvSpPr txBox="1"/>
          <p:nvPr/>
        </p:nvSpPr>
        <p:spPr>
          <a:xfrm>
            <a:off x="-250772" y="2096452"/>
            <a:ext cx="17510072" cy="5779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Methodology for Template Matching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Retained the same considerations pertaining to image pyramids and rotation augmentation.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Target images were represented as well based on their dominant gradient orientation on each pixel.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However, different thresholding values were necessary for matching the two different types of templates.</a:t>
            </a:r>
          </a:p>
        </p:txBody>
      </p:sp>
    </p:spTree>
    <p:extLst>
      <p:ext uri="{BB962C8B-B14F-4D97-AF65-F5344CB8AC3E}">
        <p14:creationId xmlns:p14="http://schemas.microsoft.com/office/powerpoint/2010/main" val="12542627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49021" y="2454728"/>
            <a:ext cx="4043012" cy="4043012"/>
          </a:xfrm>
          <a:custGeom>
            <a:avLst/>
            <a:gdLst/>
            <a:ahLst/>
            <a:cxnLst/>
            <a:rect l="l" t="t" r="r" b="b"/>
            <a:pathLst>
              <a:path w="4043012" h="4043012">
                <a:moveTo>
                  <a:pt x="0" y="0"/>
                </a:moveTo>
                <a:lnTo>
                  <a:pt x="4043012" y="0"/>
                </a:lnTo>
                <a:lnTo>
                  <a:pt x="4043012" y="4043011"/>
                </a:lnTo>
                <a:lnTo>
                  <a:pt x="0" y="40430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2122279" y="525328"/>
            <a:ext cx="15285300" cy="921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Approach 3 - Matching Example</a:t>
            </a:r>
          </a:p>
        </p:txBody>
      </p:sp>
      <p:sp>
        <p:nvSpPr>
          <p:cNvPr id="5" name="AutoShape 5"/>
          <p:cNvSpPr/>
          <p:nvPr/>
        </p:nvSpPr>
        <p:spPr>
          <a:xfrm>
            <a:off x="4489206" y="4457183"/>
            <a:ext cx="24145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4489206" y="4090788"/>
            <a:ext cx="2414500" cy="366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9"/>
              </a:lnSpc>
              <a:spcBef>
                <a:spcPct val="0"/>
              </a:spcBef>
            </a:pPr>
            <a:r>
              <a:rPr lang="en-US" sz="21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Rotated 90 degrees</a:t>
            </a:r>
          </a:p>
        </p:txBody>
      </p:sp>
      <p:sp>
        <p:nvSpPr>
          <p:cNvPr id="7" name="Freeform 7"/>
          <p:cNvSpPr/>
          <p:nvPr/>
        </p:nvSpPr>
        <p:spPr>
          <a:xfrm rot="5400000">
            <a:off x="7122494" y="2454728"/>
            <a:ext cx="4043012" cy="4043012"/>
          </a:xfrm>
          <a:custGeom>
            <a:avLst/>
            <a:gdLst/>
            <a:ahLst/>
            <a:cxnLst/>
            <a:rect l="l" t="t" r="r" b="b"/>
            <a:pathLst>
              <a:path w="4043012" h="4043012">
                <a:moveTo>
                  <a:pt x="0" y="0"/>
                </a:moveTo>
                <a:lnTo>
                  <a:pt x="4043012" y="0"/>
                </a:lnTo>
                <a:lnTo>
                  <a:pt x="4043012" y="4043011"/>
                </a:lnTo>
                <a:lnTo>
                  <a:pt x="0" y="40430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875466" y="1446347"/>
            <a:ext cx="9055726" cy="8840653"/>
          </a:xfrm>
          <a:custGeom>
            <a:avLst/>
            <a:gdLst/>
            <a:ahLst/>
            <a:cxnLst/>
            <a:rect l="l" t="t" r="r" b="b"/>
            <a:pathLst>
              <a:path w="9055726" h="8840653">
                <a:moveTo>
                  <a:pt x="0" y="0"/>
                </a:moveTo>
                <a:lnTo>
                  <a:pt x="9055726" y="0"/>
                </a:lnTo>
                <a:lnTo>
                  <a:pt x="9055726" y="8840653"/>
                </a:lnTo>
                <a:lnTo>
                  <a:pt x="0" y="88406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0931192" y="2291407"/>
            <a:ext cx="7356808" cy="5704186"/>
          </a:xfrm>
          <a:custGeom>
            <a:avLst/>
            <a:gdLst/>
            <a:ahLst/>
            <a:cxnLst/>
            <a:rect l="l" t="t" r="r" b="b"/>
            <a:pathLst>
              <a:path w="7356808" h="5704186">
                <a:moveTo>
                  <a:pt x="0" y="0"/>
                </a:moveTo>
                <a:lnTo>
                  <a:pt x="7356808" y="0"/>
                </a:lnTo>
                <a:lnTo>
                  <a:pt x="7356808" y="5704186"/>
                </a:lnTo>
                <a:lnTo>
                  <a:pt x="0" y="57041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338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2122279" y="321441"/>
            <a:ext cx="15285300" cy="921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Approach 3 - Matching Example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122279" y="525328"/>
            <a:ext cx="15285300" cy="921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Conclusions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867470" y="1399404"/>
            <a:ext cx="4553060" cy="4553060"/>
          </a:xfrm>
          <a:custGeom>
            <a:avLst/>
            <a:gdLst/>
            <a:ahLst/>
            <a:cxnLst/>
            <a:rect l="l" t="t" r="r" b="b"/>
            <a:pathLst>
              <a:path w="4553060" h="4553060">
                <a:moveTo>
                  <a:pt x="0" y="0"/>
                </a:moveTo>
                <a:lnTo>
                  <a:pt x="4553060" y="0"/>
                </a:lnTo>
                <a:lnTo>
                  <a:pt x="4553060" y="4553060"/>
                </a:lnTo>
                <a:lnTo>
                  <a:pt x="0" y="4553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501350" y="6252700"/>
            <a:ext cx="15285300" cy="921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Thank you for your attention!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8362909" y="4885046"/>
            <a:ext cx="8896391" cy="4975645"/>
          </a:xfrm>
          <a:custGeom>
            <a:avLst/>
            <a:gdLst/>
            <a:ahLst/>
            <a:cxnLst/>
            <a:rect l="l" t="t" r="r" b="b"/>
            <a:pathLst>
              <a:path w="8896391" h="4975645">
                <a:moveTo>
                  <a:pt x="0" y="0"/>
                </a:moveTo>
                <a:lnTo>
                  <a:pt x="8896391" y="0"/>
                </a:lnTo>
                <a:lnTo>
                  <a:pt x="8896391" y="4975645"/>
                </a:lnTo>
                <a:lnTo>
                  <a:pt x="0" y="49756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0219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2122279" y="525328"/>
            <a:ext cx="15285300" cy="921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Motivation - Why Focus on Electric Guitar Bodies?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9021" y="2211940"/>
            <a:ext cx="10385857" cy="246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ctr">
              <a:lnSpc>
                <a:spcPts val="6599"/>
              </a:lnSpc>
              <a:buFont typeface="Arial"/>
              <a:buChar char="•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cultural and symbolic status of electric guitars</a:t>
            </a:r>
          </a:p>
          <a:p>
            <a:pPr marL="712467" lvl="1" indent="-356233" algn="ctr">
              <a:lnSpc>
                <a:spcPts val="6599"/>
              </a:lnSpc>
              <a:buFont typeface="Arial"/>
              <a:buChar char="•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Strong visual impact in marketing and advertising</a:t>
            </a:r>
          </a:p>
          <a:p>
            <a:pPr marL="712467" lvl="1" indent="-356233" algn="ctr">
              <a:lnSpc>
                <a:spcPts val="6599"/>
              </a:lnSpc>
              <a:buFont typeface="Arial"/>
              <a:buChar char="•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Lack of research on physical guitar characteristics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4411805" y="1695203"/>
            <a:ext cx="3516187" cy="7441180"/>
          </a:xfrm>
          <a:custGeom>
            <a:avLst/>
            <a:gdLst/>
            <a:ahLst/>
            <a:cxnLst/>
            <a:rect l="l" t="t" r="r" b="b"/>
            <a:pathLst>
              <a:path w="3516187" h="7441180">
                <a:moveTo>
                  <a:pt x="0" y="0"/>
                </a:moveTo>
                <a:lnTo>
                  <a:pt x="3516187" y="0"/>
                </a:lnTo>
                <a:lnTo>
                  <a:pt x="3516187" y="7441180"/>
                </a:lnTo>
                <a:lnTo>
                  <a:pt x="0" y="7441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4295" r="-5733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2122279" y="525328"/>
            <a:ext cx="15285300" cy="921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Data Collection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9021" y="1891923"/>
            <a:ext cx="13384707" cy="83513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Web Crawler Development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Thomann.de posed as a promising source of “clean” guitar images to utilize in all our approaches.</a:t>
            </a:r>
          </a:p>
          <a:p>
            <a:pPr marL="1882134" lvl="3" indent="-474978">
              <a:lnSpc>
                <a:spcPts val="6599"/>
              </a:lnSpc>
              <a:buFont typeface="Arial"/>
              <a:buChar char="⚬"/>
            </a:pPr>
            <a:r>
              <a:rPr lang="en-US" sz="32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Uniform Lighting &amp; Consistent Illumination: The lighting across the image is even, without harsh shadows or bright spots. </a:t>
            </a:r>
          </a:p>
          <a:p>
            <a:pPr marL="1882134" lvl="3" indent="-474978">
              <a:lnSpc>
                <a:spcPts val="6599"/>
              </a:lnSpc>
              <a:buFont typeface="Arial"/>
              <a:buChar char="⚬"/>
            </a:pPr>
            <a:r>
              <a:rPr lang="en-US" sz="32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Minimal Background Clutter &amp; Plain Background: The background is simple and consist of a single (in each image) color with strict “bands” in each case.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Developed an agent using python’s Playwright library to download guitar photos, classifier per their body type.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4877100" y="3996400"/>
            <a:ext cx="13200537" cy="6105248"/>
          </a:xfrm>
          <a:custGeom>
            <a:avLst/>
            <a:gdLst/>
            <a:ahLst/>
            <a:cxnLst/>
            <a:rect l="l" t="t" r="r" b="b"/>
            <a:pathLst>
              <a:path w="13200537" h="6105248">
                <a:moveTo>
                  <a:pt x="0" y="0"/>
                </a:moveTo>
                <a:lnTo>
                  <a:pt x="13200537" y="0"/>
                </a:lnTo>
                <a:lnTo>
                  <a:pt x="13200537" y="6105248"/>
                </a:lnTo>
                <a:lnTo>
                  <a:pt x="0" y="61052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2122279" y="525328"/>
            <a:ext cx="15285300" cy="921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Data Validation and Cleaning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9021" y="1900899"/>
            <a:ext cx="17388306" cy="2095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Data Cleanup</a:t>
            </a:r>
          </a:p>
          <a:p>
            <a:pPr marL="1424934" lvl="2" indent="-474978" algn="l">
              <a:lnSpc>
                <a:spcPts val="461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Some images retrieved by the crawler were rotated or showed the back sides of guitars, so we performed a manual cleanup to replace such cases with “clean” instances.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122279" y="525328"/>
            <a:ext cx="15285300" cy="921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Approach 1 - Naive Template Matching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9021" y="1905225"/>
            <a:ext cx="13384707" cy="246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Problem Statement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are looking at clean cases of image photos and want to be able to automatically detect the depicted guitar body types.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9021" y="4379822"/>
            <a:ext cx="18138979" cy="5779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End Goal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Creation of generalized one-piece full-body binary mask templates for each guitar type.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Guiding principles:</a:t>
            </a:r>
          </a:p>
          <a:p>
            <a:pPr marL="2137400" lvl="3" indent="-534350" algn="l">
              <a:lnSpc>
                <a:spcPts val="6599"/>
              </a:lnSpc>
              <a:buFont typeface="Arial"/>
              <a:buChar char="￭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Broad Applicability</a:t>
            </a:r>
          </a:p>
          <a:p>
            <a:pPr marL="2137400" lvl="3" indent="-534350" algn="l">
              <a:lnSpc>
                <a:spcPts val="6599"/>
              </a:lnSpc>
              <a:buFont typeface="Arial"/>
              <a:buChar char="￭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Automation</a:t>
            </a:r>
          </a:p>
          <a:p>
            <a:pPr marL="2137400" lvl="3" indent="-534350" algn="l">
              <a:lnSpc>
                <a:spcPts val="6599"/>
              </a:lnSpc>
              <a:buFont typeface="Arial"/>
              <a:buChar char="￭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Numerical expression of distinguishing features going beyond what our experience suggests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3792954" y="1651367"/>
            <a:ext cx="3614625" cy="1852875"/>
          </a:xfrm>
          <a:custGeom>
            <a:avLst/>
            <a:gdLst/>
            <a:ahLst/>
            <a:cxnLst/>
            <a:rect l="l" t="t" r="r" b="b"/>
            <a:pathLst>
              <a:path w="3614625" h="1852875">
                <a:moveTo>
                  <a:pt x="0" y="0"/>
                </a:moveTo>
                <a:lnTo>
                  <a:pt x="3614625" y="0"/>
                </a:lnTo>
                <a:lnTo>
                  <a:pt x="3614625" y="1852875"/>
                </a:lnTo>
                <a:lnTo>
                  <a:pt x="0" y="18528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3792954" y="3709261"/>
            <a:ext cx="3614625" cy="1997508"/>
          </a:xfrm>
          <a:custGeom>
            <a:avLst/>
            <a:gdLst/>
            <a:ahLst/>
            <a:cxnLst/>
            <a:rect l="l" t="t" r="r" b="b"/>
            <a:pathLst>
              <a:path w="3614625" h="1997508">
                <a:moveTo>
                  <a:pt x="0" y="0"/>
                </a:moveTo>
                <a:lnTo>
                  <a:pt x="3614625" y="0"/>
                </a:lnTo>
                <a:lnTo>
                  <a:pt x="3614625" y="1997508"/>
                </a:lnTo>
                <a:lnTo>
                  <a:pt x="0" y="19975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2069" b="-234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2122279" y="525328"/>
            <a:ext cx="15285300" cy="921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Approach 1 - Challenges &amp; Assumptions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9021" y="1905225"/>
            <a:ext cx="13384707" cy="66084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Fundamental Assumption: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is a “definitive shape” for each guitar type.</a:t>
            </a:r>
          </a:p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sticked to the task of recognizing the </a:t>
            </a:r>
            <a:r>
              <a:rPr lang="en-US" sz="3299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hallmark models of the industry giants</a:t>
            </a:r>
            <a:r>
              <a:rPr lang="en-US" sz="32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Fender and Gibson. 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Stratocaster - “T”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Telecaster - “T”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Les Paul - “LP”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Solid Guitar - “SG”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49021" y="1905225"/>
            <a:ext cx="13384707" cy="5779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Image Size, Scaling, Rotation, Lighting Conditions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retrieved “training” images seemed to have all the previous features consistent among them - out of our control, we needed to assume it to generally hold. </a:t>
            </a:r>
          </a:p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Background Variations: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Both “light” and “dark” background photos, with the latter only having a “dark” part in the proportion displaying the guitar.</a:t>
            </a:r>
          </a:p>
        </p:txBody>
      </p:sp>
      <p:sp>
        <p:nvSpPr>
          <p:cNvPr id="4" name="Freeform 4"/>
          <p:cNvSpPr/>
          <p:nvPr/>
        </p:nvSpPr>
        <p:spPr>
          <a:xfrm>
            <a:off x="13699239" y="1891922"/>
            <a:ext cx="4588761" cy="7979220"/>
          </a:xfrm>
          <a:custGeom>
            <a:avLst/>
            <a:gdLst/>
            <a:ahLst/>
            <a:cxnLst/>
            <a:rect l="l" t="t" r="r" b="b"/>
            <a:pathLst>
              <a:path w="4588761" h="7979220">
                <a:moveTo>
                  <a:pt x="0" y="0"/>
                </a:moveTo>
                <a:lnTo>
                  <a:pt x="4588761" y="0"/>
                </a:lnTo>
                <a:lnTo>
                  <a:pt x="4588761" y="7979221"/>
                </a:lnTo>
                <a:lnTo>
                  <a:pt x="0" y="79792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6943" r="-3694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2122279" y="525328"/>
            <a:ext cx="15285300" cy="921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Approach 1 - Challenges &amp; Assumptions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021" y="165478"/>
            <a:ext cx="1726445" cy="1726445"/>
          </a:xfrm>
          <a:custGeom>
            <a:avLst/>
            <a:gdLst/>
            <a:ahLst/>
            <a:cxnLst/>
            <a:rect l="l" t="t" r="r" b="b"/>
            <a:pathLst>
              <a:path w="1726445" h="1726445">
                <a:moveTo>
                  <a:pt x="0" y="0"/>
                </a:moveTo>
                <a:lnTo>
                  <a:pt x="1726445" y="0"/>
                </a:lnTo>
                <a:lnTo>
                  <a:pt x="1726445" y="1726444"/>
                </a:lnTo>
                <a:lnTo>
                  <a:pt x="0" y="172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49021" y="1905225"/>
            <a:ext cx="13384707" cy="83513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Considering only the Luminance Channel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More convenient and efficient to work with a single-color channel.</a:t>
            </a:r>
          </a:p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Histogram-Based pre-processing: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Kept only the ‘central’ part portraying the guitar.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Automatically detected the two cases of backgrounds for images based on histogram observations.</a:t>
            </a:r>
          </a:p>
          <a:p>
            <a:pPr marL="712467" lvl="1" indent="-356233" algn="l">
              <a:lnSpc>
                <a:spcPts val="6599"/>
              </a:lnSpc>
              <a:buFont typeface="Arial"/>
              <a:buChar char="•"/>
            </a:pPr>
            <a:r>
              <a:rPr lang="en-US" sz="3299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Image Blurring</a:t>
            </a:r>
          </a:p>
          <a:p>
            <a:pPr marL="1424934" lvl="2" indent="-474978" algn="l">
              <a:lnSpc>
                <a:spcPts val="6599"/>
              </a:lnSpc>
              <a:buFont typeface="Arial"/>
              <a:buChar char="⚬"/>
            </a:pPr>
            <a:r>
              <a:rPr lang="en-US" sz="32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Gaussian with low-sigma theoretical normal distribution to prevent over-smoothing edges.</a:t>
            </a:r>
          </a:p>
          <a:p>
            <a:pPr algn="l">
              <a:lnSpc>
                <a:spcPts val="6599"/>
              </a:lnSpc>
            </a:pPr>
            <a:endParaRPr lang="en-US" sz="32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2122279" y="525328"/>
            <a:ext cx="15285300" cy="921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3"/>
              </a:lnSpc>
            </a:pPr>
            <a:r>
              <a:rPr lang="en-US" sz="554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Approach 1 - Steps Implemented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1304</Words>
  <Application>Microsoft Office PowerPoint</Application>
  <PresentationFormat>Custom</PresentationFormat>
  <Paragraphs>134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Times New Roman Bold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paragraph text</dc:title>
  <cp:lastModifiedBy>STAVROGIANNIS Christos</cp:lastModifiedBy>
  <cp:revision>2</cp:revision>
  <dcterms:created xsi:type="dcterms:W3CDTF">2006-08-16T00:00:00Z</dcterms:created>
  <dcterms:modified xsi:type="dcterms:W3CDTF">2024-12-19T09:39:57Z</dcterms:modified>
  <dc:identifier>DAGZtpBkOaE</dc:identifier>
</cp:coreProperties>
</file>

<file path=docProps/thumbnail.jpeg>
</file>